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51"/>
  </p:notesMasterIdLst>
  <p:sldIdLst>
    <p:sldId id="262" r:id="rId2"/>
    <p:sldId id="299" r:id="rId3"/>
    <p:sldId id="313" r:id="rId4"/>
    <p:sldId id="314" r:id="rId5"/>
    <p:sldId id="300" r:id="rId6"/>
    <p:sldId id="301" r:id="rId7"/>
    <p:sldId id="312" r:id="rId8"/>
    <p:sldId id="266" r:id="rId9"/>
    <p:sldId id="275" r:id="rId10"/>
    <p:sldId id="289" r:id="rId11"/>
    <p:sldId id="277" r:id="rId12"/>
    <p:sldId id="290" r:id="rId13"/>
    <p:sldId id="276" r:id="rId14"/>
    <p:sldId id="279" r:id="rId15"/>
    <p:sldId id="278" r:id="rId16"/>
    <p:sldId id="280" r:id="rId17"/>
    <p:sldId id="271" r:id="rId18"/>
    <p:sldId id="297" r:id="rId19"/>
    <p:sldId id="308" r:id="rId20"/>
    <p:sldId id="309" r:id="rId21"/>
    <p:sldId id="311" r:id="rId22"/>
    <p:sldId id="315" r:id="rId23"/>
    <p:sldId id="296" r:id="rId24"/>
    <p:sldId id="316" r:id="rId25"/>
    <p:sldId id="317" r:id="rId26"/>
    <p:sldId id="274" r:id="rId27"/>
    <p:sldId id="283" r:id="rId28"/>
    <p:sldId id="310" r:id="rId29"/>
    <p:sldId id="318" r:id="rId30"/>
    <p:sldId id="319" r:id="rId31"/>
    <p:sldId id="263" r:id="rId32"/>
    <p:sldId id="264" r:id="rId33"/>
    <p:sldId id="265" r:id="rId34"/>
    <p:sldId id="285" r:id="rId35"/>
    <p:sldId id="287" r:id="rId36"/>
    <p:sldId id="288" r:id="rId37"/>
    <p:sldId id="294" r:id="rId38"/>
    <p:sldId id="286" r:id="rId39"/>
    <p:sldId id="295" r:id="rId40"/>
    <p:sldId id="273" r:id="rId41"/>
    <p:sldId id="284" r:id="rId42"/>
    <p:sldId id="293" r:id="rId43"/>
    <p:sldId id="291" r:id="rId44"/>
    <p:sldId id="292" r:id="rId45"/>
    <p:sldId id="306" r:id="rId46"/>
    <p:sldId id="320" r:id="rId47"/>
    <p:sldId id="304" r:id="rId48"/>
    <p:sldId id="298" r:id="rId49"/>
    <p:sldId id="305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96"/>
    <p:restoredTop sz="94631"/>
  </p:normalViewPr>
  <p:slideViewPr>
    <p:cSldViewPr snapToGrid="0" snapToObjects="1">
      <p:cViewPr>
        <p:scale>
          <a:sx n="92" d="100"/>
          <a:sy n="92" d="100"/>
        </p:scale>
        <p:origin x="3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=""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11/4/19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="" xmlns:a16="http://schemas.microsoft.com/office/drawing/2014/main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="" xmlns:a16="http://schemas.microsoft.com/office/drawing/2014/main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smtClean="0"/>
              <a:t>Tools and Techniques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r>
              <a:rPr lang="en-US" sz="1800" dirty="0" smtClean="0"/>
              <a:t>www.pg4e.com/lectures/03-Techniques.sql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default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1793391"/>
          </a:xfrm>
        </p:spPr>
        <p:txBody>
          <a:bodyPr/>
          <a:lstStyle/>
          <a:p>
            <a:r>
              <a:rPr lang="en-US" dirty="0" smtClean="0"/>
              <a:t>We can save some code by auto-populating date fields when a row is </a:t>
            </a:r>
            <a:r>
              <a:rPr lang="en-US" dirty="0" err="1" smtClean="0"/>
              <a:t>INSERTed</a:t>
            </a:r>
            <a:endParaRPr lang="en-US" dirty="0" smtClean="0"/>
          </a:p>
          <a:p>
            <a:r>
              <a:rPr lang="en-US" dirty="0" smtClean="0"/>
              <a:t>We will auto-set on UPDATEs later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39198" y="3208324"/>
            <a:ext cx="783740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fav (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post(id)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is-IS" sz="1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825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TIMESTAMPTZ </a:t>
            </a:r>
            <a:r>
              <a:rPr lang="mr-IN" dirty="0" smtClean="0"/>
              <a:t>–</a:t>
            </a:r>
            <a:r>
              <a:rPr lang="en-US" dirty="0" smtClean="0"/>
              <a:t> Best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time stamps with </a:t>
            </a:r>
            <a:r>
              <a:rPr lang="en-US" dirty="0" err="1" smtClean="0"/>
              <a:t>timezone</a:t>
            </a:r>
            <a:endParaRPr lang="en-US" dirty="0" smtClean="0"/>
          </a:p>
          <a:p>
            <a:r>
              <a:rPr lang="en-US" dirty="0" smtClean="0"/>
              <a:t>Prefer UTC for stored time stamps</a:t>
            </a:r>
          </a:p>
          <a:p>
            <a:r>
              <a:rPr lang="en-US" dirty="0" smtClean="0"/>
              <a:t>Convert to local time zone when retrieving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96124" y="3504655"/>
            <a:ext cx="107997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=&gt;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NOW(), NOW() AT TIME ZONE 'UTC', NOW() AT TIME ZONE 'HST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';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    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now              |        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timezone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         |         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timezone</a:t>
            </a:r>
            <a:endParaRPr lang="en-US" sz="16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------------------------------+---------------------------+---------------------------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2019-06-10 11:42:51.52127-04 | 2019-06-10 15:42:51.52127 | 2019-06-10 05:42:51.52127</a:t>
            </a:r>
            <a:endParaRPr lang="is-I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733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PostgreSQL time zones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47557" y="1359081"/>
            <a:ext cx="969688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name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abbrev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is_dst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----------------------------------+--------+------------+--------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Mauritius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+04    | 04:00:00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Chagos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| +06    | 06:00:00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Mayotte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| EAT    | 03:00:00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Christmas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+07    | 07:00:00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Cocos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 | +0630  | 06:30:00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Comoro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     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| EAT    | 03:00:00  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WHERE name LIKE '%Hawaii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%';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name    | abbrev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is_dst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-----------+--------+------------+--------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US/Hawaii | HST    | -10:00:00  | f</a:t>
            </a:r>
          </a:p>
          <a:p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374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Casting to different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use the phrase 'casting' to mean convert from one type to another</a:t>
            </a:r>
          </a:p>
          <a:p>
            <a:r>
              <a:rPr lang="en-US" dirty="0" smtClean="0"/>
              <a:t>Postgres has several forms of casting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559356"/>
            <a:ext cx="101104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postgres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=# SELECT NOW()::DATE, CAST(NOW() AS DATE), CAST(NOW() AS TIME);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now     |    now     |       now       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------------+------------+-----------------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2019-06-10 | 2019-06-10 | 11:45:42.899995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953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Intervals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do date interval arithmetic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6124" y="3559356"/>
            <a:ext cx="1079975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postgres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=# SELECT NOW(), NOW() - INTERVAL '2 days', (NOW() - INTERVAL '2 days')::DATE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     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now              |           ?column?            |   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date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-------------------------------+-------------------------------+------------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2019-06-10 11:56:34.886679-04 | 2019-06-08 11:56:34.886679-04 | 2019-06-08</a:t>
            </a:r>
            <a:endParaRPr lang="is-I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465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date_trunc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want to discard some of the accuracy that is in a TIMESTAMP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2630669"/>
            <a:ext cx="10386177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discuss=&gt; SELECT id, content,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comment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discuss-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    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&gt;= DATE_TRUNC('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day',NOW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())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discuss-&gt;    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&lt; DATE_TRUNC('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day',NOW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 +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INTERVAL '1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day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id |                        content                       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----+-------------------------------------------------------+------------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11 | I agree                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12 | Especially for counting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13 | And I don't understand why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14 | Someone should make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EasySoup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or something like that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15 | Good idea - I might just do that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08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Performance: Table Scans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all equivalent queries have the same performance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630669"/>
            <a:ext cx="1024831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discuss=&gt; SELECT id, content,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comment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discuss-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&gt;  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::DATE = NOW()::DATE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id |                        content                       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----+-------------------------------------------------------+------------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11 | I agree                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12 | Especially for counting   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13 | And I don't understand why      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14 | Someone should make 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EasySoup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 or something like that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15 | Good idea - I might just do that                      |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2019-06-10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52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DISTINCT / GROUP 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241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the result set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DISTINCT only returns unique rows in a result set </a:t>
            </a:r>
            <a:r>
              <a:rPr lang="mr-IN" dirty="0" smtClean="0"/>
              <a:t>–</a:t>
            </a:r>
            <a:r>
              <a:rPr lang="en-US" dirty="0" smtClean="0"/>
              <a:t> and row will only appear once</a:t>
            </a:r>
          </a:p>
          <a:p>
            <a:r>
              <a:rPr lang="en-US" dirty="0" smtClean="0"/>
              <a:t>DISTINCT ON limits duplicate removal to a set of columns</a:t>
            </a:r>
          </a:p>
          <a:p>
            <a:r>
              <a:rPr lang="en-US" dirty="0" smtClean="0"/>
              <a:t>GROUP BY is combined with aggregate functions like COUNT(), MAX(), SUM(), AVE() 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420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n 2"/>
          <p:cNvSpPr/>
          <p:nvPr/>
        </p:nvSpPr>
        <p:spPr>
          <a:xfrm>
            <a:off x="1203778" y="1448358"/>
            <a:ext cx="2326368" cy="11080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Verdana" charset="0"/>
                <a:ea typeface="Verdana" charset="0"/>
                <a:cs typeface="Verdana" charset="0"/>
              </a:rPr>
              <a:t>PostgreSQL</a:t>
            </a:r>
          </a:p>
        </p:txBody>
      </p:sp>
      <p:sp>
        <p:nvSpPr>
          <p:cNvPr id="4" name="Rectangle 3"/>
          <p:cNvSpPr/>
          <p:nvPr/>
        </p:nvSpPr>
        <p:spPr>
          <a:xfrm>
            <a:off x="4419385" y="2368264"/>
            <a:ext cx="3089780" cy="193899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| 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--------+---------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</a:t>
            </a:r>
            <a:endParaRPr lang="en-US" sz="20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a result set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000569" y="4307256"/>
            <a:ext cx="3083067" cy="1323439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| 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--------+---------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Dodge  | Neon    </a:t>
            </a:r>
          </a:p>
        </p:txBody>
      </p:sp>
      <p:cxnSp>
        <p:nvCxnSpPr>
          <p:cNvPr id="9" name="Straight Arrow Connector 8"/>
          <p:cNvCxnSpPr>
            <a:stCxn id="3" idx="3"/>
            <a:endCxn id="4" idx="1"/>
          </p:cNvCxnSpPr>
          <p:nvPr/>
        </p:nvCxnSpPr>
        <p:spPr>
          <a:xfrm>
            <a:off x="2366962" y="2556427"/>
            <a:ext cx="2052423" cy="78133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8" idx="1"/>
          </p:cNvCxnSpPr>
          <p:nvPr/>
        </p:nvCxnSpPr>
        <p:spPr>
          <a:xfrm>
            <a:off x="5860473" y="4307256"/>
            <a:ext cx="2140096" cy="6617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2637343" y="2725420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347765" y="4525629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DISTINCT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3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CREATE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875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Racing Data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86463" y="471487"/>
            <a:ext cx="56292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*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racing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DE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year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dirty="0" err="1" smtClean="0">
                <a:latin typeface="Courier" charset="0"/>
                <a:ea typeface="Courier" charset="0"/>
                <a:cs typeface="Courier" charset="0"/>
              </a:rPr>
              <a:t>price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--------+---------+------+-------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Nissan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| 1990 |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2000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Dodge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Neon    | 1995 | 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800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Dodge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Neon    | 1998 |  2500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Dodge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Neon    | 1999 |  3000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Ford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Mustang | 2001 |  1000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Ford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Mustang | 2005 |  2000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Subaru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Impreza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| 1997 |  1000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2001 |  5000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2001 |  3000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2001 |  2500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Mazda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2002 |  5500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Opel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GT      | 1972 |  1500 </a:t>
            </a:r>
            <a:endParaRPr lang="de-DE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Opel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GT      | 1969 |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7500</a:t>
            </a:r>
          </a:p>
          <a:p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  Opel   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| </a:t>
            </a:r>
            <a:r>
              <a:rPr lang="de-DE" dirty="0" err="1">
                <a:latin typeface="Courier" charset="0"/>
                <a:ea typeface="Courier" charset="0"/>
                <a:cs typeface="Courier" charset="0"/>
              </a:rPr>
              <a:t>Cadet</a:t>
            </a:r>
            <a:r>
              <a:rPr lang="de-DE" dirty="0">
                <a:latin typeface="Courier" charset="0"/>
                <a:ea typeface="Courier" charset="0"/>
                <a:cs typeface="Courier" charset="0"/>
              </a:rPr>
              <a:t>   | 1973 |   </a:t>
            </a:r>
            <a:r>
              <a:rPr lang="de-DE" dirty="0" smtClean="0">
                <a:latin typeface="Courier" charset="0"/>
                <a:ea typeface="Courier" charset="0"/>
                <a:cs typeface="Courier" charset="0"/>
              </a:rPr>
              <a:t>500  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13430"/>
            <a:ext cx="4551218" cy="303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431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7046" y="831705"/>
            <a:ext cx="451528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year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price</a:t>
            </a:r>
            <a:endParaRPr lang="de-DE" sz="16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--------+---------+------+-------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1990 |  2000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1995 |   800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1998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1999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2001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2005 |  2000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Subaru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Impreza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1997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5000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2002 |  5500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1972 |  1500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1969 |  7500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Cadet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1973 |   500  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749638" y="831705"/>
            <a:ext cx="49263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DISTINCT</a:t>
            </a:r>
            <a:r>
              <a:rPr lang="en-US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model </a:t>
            </a:r>
            <a:r>
              <a:rPr lang="en-US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racing;</a:t>
            </a:r>
          </a:p>
        </p:txBody>
      </p:sp>
      <p:sp>
        <p:nvSpPr>
          <p:cNvPr id="6" name="Rectangle 5"/>
          <p:cNvSpPr/>
          <p:nvPr/>
        </p:nvSpPr>
        <p:spPr>
          <a:xfrm>
            <a:off x="7377860" y="1841149"/>
            <a:ext cx="1669903" cy="286232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Stanza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Neon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Mustang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Impreza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GT</a:t>
            </a: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Cadet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5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7046" y="831705"/>
            <a:ext cx="451528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year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price</a:t>
            </a:r>
            <a:endParaRPr lang="de-DE" sz="16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--------+---------+------+-------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Nissan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Stanza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| 1990 |  2000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1995 |   800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1998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Dodge  | Neon    | 1999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2001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Ford   | Mustang | 2005 |  2000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Subaru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Impreza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| 1997 |  1000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5000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3000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2001 |  2500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Mazda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Miata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2002 |  5500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1972 |  1500 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GT      | 1969 |  7500</a:t>
            </a:r>
          </a:p>
          <a:p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Opel   | </a:t>
            </a:r>
            <a:r>
              <a:rPr lang="de-DE" sz="1600" dirty="0" err="1" smtClean="0">
                <a:latin typeface="Courier" charset="0"/>
                <a:ea typeface="Courier" charset="0"/>
                <a:cs typeface="Courier" charset="0"/>
              </a:rPr>
              <a:t>Cadet</a:t>
            </a:r>
            <a:r>
              <a:rPr lang="de-DE" sz="1600" dirty="0" smtClean="0">
                <a:latin typeface="Courier" charset="0"/>
                <a:ea typeface="Courier" charset="0"/>
                <a:cs typeface="Courier" charset="0"/>
              </a:rPr>
              <a:t>   | 1973 |   500  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948671" y="831705"/>
            <a:ext cx="39068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DISTINCT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(model) 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make,model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racing;</a:t>
            </a:r>
          </a:p>
        </p:txBody>
      </p:sp>
      <p:sp>
        <p:nvSpPr>
          <p:cNvPr id="6" name="Rectangle 5"/>
          <p:cNvSpPr/>
          <p:nvPr/>
        </p:nvSpPr>
        <p:spPr>
          <a:xfrm>
            <a:off x="6814007" y="1821147"/>
            <a:ext cx="3041503" cy="286232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make</a:t>
            </a:r>
            <a:r>
              <a:rPr lang="de-DE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 </a:t>
            </a:r>
            <a:r>
              <a:rPr lang="de-DE" sz="2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model</a:t>
            </a:r>
            <a:r>
              <a:rPr lang="de-DE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mr-IN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--------+---------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Opel   | Cadet</a:t>
            </a:r>
          </a:p>
          <a:p>
            <a:r>
              <a:rPr lang="hr-HR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Opel   | GT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Subaru | </a:t>
            </a:r>
            <a:r>
              <a:rPr lang="en-US" sz="20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Impreza</a:t>
            </a:r>
            <a:endParaRPr lang="en-US" sz="2000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Mazda  | Miata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Ford   | Mustang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Dodge  | Neon</a:t>
            </a:r>
          </a:p>
          <a:p>
            <a:r>
              <a:rPr lang="en-US" sz="20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Nissan | Stanza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724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play with time zones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47557" y="1359081"/>
            <a:ext cx="969688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name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abbrev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is_dst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----------------------------------+--------+------------+--------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Mauritius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+04    | 04:00:00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Chagos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| +06    | 06:00:00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Mayotte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| EAT    | 03:00:00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Christmas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| +07    | 07:00:00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>
                <a:latin typeface="Courier New" charset="0"/>
                <a:ea typeface="Courier New" charset="0"/>
                <a:cs typeface="Courier New" charset="0"/>
              </a:rPr>
              <a:t>Cocos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                     | +0630  | 06:30:00   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Indian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Comoro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                    </a:t>
            </a:r>
            <a:r>
              <a:rPr lang="mr-IN" b="1" dirty="0">
                <a:latin typeface="Courier New" charset="0"/>
                <a:ea typeface="Courier New" charset="0"/>
                <a:cs typeface="Courier New" charset="0"/>
              </a:rPr>
              <a:t>| EAT    | 03:00:00  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| </a:t>
            </a:r>
            <a:r>
              <a:rPr lang="mr-IN" b="1" dirty="0" err="1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discuss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=&gt; SELECT * FROM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pg_timezone_names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WHERE name LIKE '%Hawaii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%';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name    | abbrev |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utc_offset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|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is_dst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-----------+--------+------------+--------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US/Hawaii | HST    | -10:00:00  | f</a:t>
            </a:r>
          </a:p>
          <a:p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50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Aggregate / GROUP BY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9521" y="1580754"/>
            <a:ext cx="1093761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SELECT COUNT(abbrev), abbrev FROM </a:t>
            </a:r>
            <a:r>
              <a:rPr lang="en-US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GROUP BY abbrev;</a:t>
            </a:r>
          </a:p>
          <a:p>
            <a:r>
              <a:rPr lang="en-US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count | abbrev </a:t>
            </a:r>
          </a:p>
          <a:p>
            <a:r>
              <a:rPr lang="mr-IN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-------+--------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2 | +00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1 | PST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4 | IST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2 | -01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4 | HST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6 | +09</a:t>
            </a:r>
          </a:p>
          <a:p>
            <a:r>
              <a:rPr lang="hr-H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15 | +05</a:t>
            </a:r>
          </a:p>
          <a:p>
            <a:r>
              <a:rPr lang="hr-HR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7 | ADT</a:t>
            </a:r>
          </a:p>
          <a:p>
            <a:r>
              <a:rPr lang="de-DE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1 | -</a:t>
            </a:r>
            <a:r>
              <a:rPr lang="de-DE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12</a:t>
            </a:r>
          </a:p>
          <a:p>
            <a:r>
              <a:rPr lang="de-DE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  <a:endParaRPr lang="de-DE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980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HAVING clause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28354"/>
            <a:ext cx="993092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COUNT(abbrev) AS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abbrev FROM 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is_dst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 't' GROUP BY abbrev HAVING COUNT(abbrev) &gt; 10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abbrev 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----+--------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12 | PDT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22 | EEST</a:t>
            </a:r>
          </a:p>
          <a:p>
            <a:r>
              <a:rPr lang="is-I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24 | CDT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36 | CEST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28 | EDT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15 | MDT</a:t>
            </a:r>
          </a:p>
        </p:txBody>
      </p:sp>
    </p:spTree>
    <p:extLst>
      <p:ext uri="{BB962C8B-B14F-4D97-AF65-F5344CB8AC3E}">
        <p14:creationId xmlns:p14="http://schemas.microsoft.com/office/powerpoint/2010/main" val="17209927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Sub-Queries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976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query within an query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1250467"/>
          </a:xfrm>
        </p:spPr>
        <p:txBody>
          <a:bodyPr>
            <a:normAutofit/>
          </a:bodyPr>
          <a:lstStyle/>
          <a:p>
            <a:r>
              <a:rPr lang="en-US" dirty="0" smtClean="0"/>
              <a:t>Can use a value or set of values in a query that are computed by another query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43340" y="2800350"/>
            <a:ext cx="1011046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SELECT *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account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email='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ed@umich.edu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';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content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comment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7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content FROM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comment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(SELECT id FROM account WHERE email='</a:t>
            </a:r>
            <a:r>
              <a:rPr lang="en-US" b="1" u="sng" dirty="0" err="1">
                <a:latin typeface="Courier New" charset="0"/>
                <a:ea typeface="Courier New" charset="0"/>
                <a:cs typeface="Courier New" charset="0"/>
              </a:rPr>
              <a:t>ed@umich.edu</a:t>
            </a:r>
            <a:r>
              <a:rPr lang="en-US" b="1" u="sng" dirty="0">
                <a:latin typeface="Courier New" charset="0"/>
                <a:ea typeface="Courier New" charset="0"/>
                <a:cs typeface="Courier New" charset="0"/>
              </a:rPr>
              <a:t>')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953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n 2"/>
          <p:cNvSpPr/>
          <p:nvPr/>
        </p:nvSpPr>
        <p:spPr>
          <a:xfrm>
            <a:off x="1203778" y="1448358"/>
            <a:ext cx="2326368" cy="11080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Verdana" charset="0"/>
                <a:ea typeface="Verdana" charset="0"/>
                <a:cs typeface="Verdana" charset="0"/>
              </a:rPr>
              <a:t>PostgreSQL</a:t>
            </a:r>
          </a:p>
        </p:txBody>
      </p:sp>
      <p:sp>
        <p:nvSpPr>
          <p:cNvPr id="4" name="Rectangle 3"/>
          <p:cNvSpPr/>
          <p:nvPr/>
        </p:nvSpPr>
        <p:spPr>
          <a:xfrm>
            <a:off x="4106838" y="3245745"/>
            <a:ext cx="1172983" cy="1015663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7</a:t>
            </a:r>
            <a:endParaRPr lang="en-US" sz="20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 Query</a:t>
            </a:r>
            <a:endParaRPr lang="en-US" dirty="0"/>
          </a:p>
        </p:txBody>
      </p:sp>
      <p:cxnSp>
        <p:nvCxnSpPr>
          <p:cNvPr id="9" name="Straight Arrow Connector 8"/>
          <p:cNvCxnSpPr>
            <a:stCxn id="3" idx="3"/>
            <a:endCxn id="4" idx="1"/>
          </p:cNvCxnSpPr>
          <p:nvPr/>
        </p:nvCxnSpPr>
        <p:spPr>
          <a:xfrm>
            <a:off x="2366962" y="2556427"/>
            <a:ext cx="1739876" cy="11971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4" idx="3"/>
            <a:endCxn id="21" idx="1"/>
          </p:cNvCxnSpPr>
          <p:nvPr/>
        </p:nvCxnSpPr>
        <p:spPr>
          <a:xfrm>
            <a:off x="7765474" y="2747038"/>
            <a:ext cx="1035730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2425789" y="2838023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6474836" y="2525365"/>
            <a:ext cx="1290638" cy="4433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SELECT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>
            <a:stCxn id="3" idx="4"/>
            <a:endCxn id="14" idx="1"/>
          </p:cNvCxnSpPr>
          <p:nvPr/>
        </p:nvCxnSpPr>
        <p:spPr>
          <a:xfrm>
            <a:off x="3530146" y="2002393"/>
            <a:ext cx="2944690" cy="7446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14" idx="1"/>
          </p:cNvCxnSpPr>
          <p:nvPr/>
        </p:nvCxnSpPr>
        <p:spPr>
          <a:xfrm flipV="1">
            <a:off x="5279821" y="2747038"/>
            <a:ext cx="1195015" cy="10065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801204" y="2239206"/>
            <a:ext cx="2732702" cy="1015663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content</a:t>
            </a:r>
            <a:endParaRPr lang="de-DE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--------------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de-DE" sz="2000" dirty="0" err="1" smtClean="0">
                <a:latin typeface="Courier" charset="0"/>
                <a:ea typeface="Courier" charset="0"/>
                <a:cs typeface="Courier" charset="0"/>
              </a:rPr>
              <a:t>Hello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 World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264488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HAVING clause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28354"/>
            <a:ext cx="1011046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COUNT(abbrev) AS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abbrev FROM 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WHERE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is_dst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= 't' GROUP BY abbrev HAVING COUNT(abbrev) &gt; 10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| abbrev 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----+--------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12 | PDT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22 | EEST</a:t>
            </a:r>
          </a:p>
          <a:p>
            <a:r>
              <a:rPr lang="is-I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24 | CDT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36 | CEST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28 | EDT</a:t>
            </a:r>
          </a:p>
          <a:p>
            <a:r>
              <a:rPr lang="hr-HR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15 | MDT</a:t>
            </a:r>
          </a:p>
        </p:txBody>
      </p:sp>
    </p:spTree>
    <p:extLst>
      <p:ext uri="{BB962C8B-B14F-4D97-AF65-F5344CB8AC3E}">
        <p14:creationId xmlns:p14="http://schemas.microsoft.com/office/powerpoint/2010/main" val="158440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37509" y="997528"/>
            <a:ext cx="7960834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account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email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128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DATE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DATE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endParaRPr lang="mr-IN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post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title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128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VARCHAR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1024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</a:t>
            </a:r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 -- Will extend with ALTER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1924304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Sub-Query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28354"/>
            <a:ext cx="666400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=&gt; SELECT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, abbrev FROM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&gt;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COUNT(abbrev) AS </a:t>
            </a:r>
            <a:r>
              <a:rPr lang="en-US" dirty="0" err="1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, abbrev </a:t>
            </a:r>
            <a:endParaRPr lang="en-US" dirty="0" smtClean="0">
              <a:solidFill>
                <a:srgbClr val="00206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en-US" dirty="0" err="1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pg_timezone_names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solidFill>
                <a:srgbClr val="00206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dirty="0" err="1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is_dst</a:t>
            </a:r>
            <a:r>
              <a:rPr lang="en-US" dirty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 = 't' GROUP BY </a:t>
            </a:r>
            <a:r>
              <a:rPr lang="en-US" dirty="0" smtClean="0">
                <a:solidFill>
                  <a:srgbClr val="002060"/>
                </a:solidFill>
                <a:latin typeface="Courier" charset="0"/>
                <a:ea typeface="Courier" charset="0"/>
                <a:cs typeface="Courier" charset="0"/>
              </a:rPr>
              <a:t>abbrev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&gt;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AS zap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discuss-&gt;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WHERE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&gt; 10;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| abbrev 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----+--------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12 | PDT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22 | EEST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24 | CDT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36 | CEST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28 | EDT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15 |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MDT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3544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Concurrency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7819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Concurrency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7"/>
            <a:ext cx="4691743" cy="4733318"/>
          </a:xfrm>
        </p:spPr>
        <p:txBody>
          <a:bodyPr/>
          <a:lstStyle/>
          <a:p>
            <a:r>
              <a:rPr lang="en-US" dirty="0" smtClean="0"/>
              <a:t>Databases are designed to accept SQL commands from a variety of sources simultaneously and perform</a:t>
            </a:r>
            <a:br>
              <a:rPr lang="en-US" dirty="0" smtClean="0"/>
            </a:br>
            <a:r>
              <a:rPr lang="en-US" dirty="0" smtClean="0"/>
              <a:t>them</a:t>
            </a:r>
            <a:r>
              <a:rPr lang="en-US" dirty="0"/>
              <a:t/>
            </a:r>
            <a:br>
              <a:rPr lang="en-US" dirty="0"/>
            </a:br>
            <a:r>
              <a:rPr lang="en-US" u="sng" dirty="0" smtClean="0"/>
              <a:t>atomically</a:t>
            </a:r>
          </a:p>
        </p:txBody>
      </p:sp>
      <p:sp>
        <p:nvSpPr>
          <p:cNvPr id="5" name="Can 4"/>
          <p:cNvSpPr/>
          <p:nvPr/>
        </p:nvSpPr>
        <p:spPr>
          <a:xfrm>
            <a:off x="8606970" y="2031999"/>
            <a:ext cx="1814286" cy="1727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dirty="0" smtClean="0"/>
              <a:t>PostgreSQL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04819" y="854587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UPDATE tracks SET count=count+1 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870347" y="3102937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Courier New" charset="0"/>
                <a:ea typeface="Courier New" charset="0"/>
                <a:cs typeface="Courier New" charset="0"/>
              </a:rPr>
              <a:t>42 | 100</a:t>
            </a:r>
            <a:endParaRPr lang="en-US" b="1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18757" y="4310083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UPDATE tracks SET count=count+1 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08623" y="5050314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UPDATE tracks SET count=count+1 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11" name="Straight Arrow Connector 10"/>
          <p:cNvCxnSpPr>
            <a:stCxn id="8" idx="0"/>
            <a:endCxn id="5" idx="2"/>
          </p:cNvCxnSpPr>
          <p:nvPr/>
        </p:nvCxnSpPr>
        <p:spPr>
          <a:xfrm flipV="1">
            <a:off x="6785990" y="2895599"/>
            <a:ext cx="1820980" cy="14144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2"/>
            <a:endCxn id="5" idx="1"/>
          </p:cNvCxnSpPr>
          <p:nvPr/>
        </p:nvCxnSpPr>
        <p:spPr>
          <a:xfrm>
            <a:off x="9272052" y="1439362"/>
            <a:ext cx="242061" cy="59263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0"/>
            <a:endCxn id="5" idx="3"/>
          </p:cNvCxnSpPr>
          <p:nvPr/>
        </p:nvCxnSpPr>
        <p:spPr>
          <a:xfrm flipH="1" flipV="1">
            <a:off x="9514113" y="3759199"/>
            <a:ext cx="161743" cy="129111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1871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 and Atomicity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implement atomicity, PostgreSQL "locks" areas before it starts an SQL command that might change an area of the database</a:t>
            </a:r>
          </a:p>
          <a:p>
            <a:r>
              <a:rPr lang="en-US" dirty="0" smtClean="0"/>
              <a:t>All other access to that area must wait until the area is unlocked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41681" y="4437050"/>
            <a:ext cx="26661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tracks 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SET count=count+1 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WHERE id = 42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53168" y="4160051"/>
            <a:ext cx="41825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LOCK ROW 42 OF tracks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READ count FROM tracks ROW 42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count = count + 1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WRITE count TO tracks ROW 42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UNLOCK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ROW 42 OF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tracks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687147" y="4651972"/>
            <a:ext cx="943429" cy="493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560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SQL Statements are Atomic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195055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All the inserts will work and get a unique primary key</a:t>
            </a:r>
          </a:p>
          <a:p>
            <a:r>
              <a:rPr lang="en-US" dirty="0" smtClean="0"/>
              <a:t>Which account gets which key is not predictable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474254"/>
            <a:ext cx="3393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INSERT INTO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account(email)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('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ed@umich.edu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99061" y="3474253"/>
            <a:ext cx="3393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INSERT INTO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account(email)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sue@umich.edu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59922" y="3474252"/>
            <a:ext cx="3393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INSERT INTO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account(email)</a:t>
            </a:r>
          </a:p>
          <a:p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sally@umich.edu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');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Can 6"/>
          <p:cNvSpPr/>
          <p:nvPr/>
        </p:nvSpPr>
        <p:spPr>
          <a:xfrm>
            <a:off x="4932816" y="4837346"/>
            <a:ext cx="2326368" cy="11080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800" dirty="0" smtClean="0">
                <a:latin typeface="Verdana" charset="0"/>
                <a:ea typeface="Verdana" charset="0"/>
                <a:cs typeface="Verdana" charset="0"/>
              </a:rPr>
              <a:t>PostgreSQL</a:t>
            </a:r>
          </a:p>
        </p:txBody>
      </p:sp>
      <p:cxnSp>
        <p:nvCxnSpPr>
          <p:cNvPr id="8" name="Straight Arrow Connector 7"/>
          <p:cNvCxnSpPr>
            <a:stCxn id="4" idx="2"/>
            <a:endCxn id="7" idx="1"/>
          </p:cNvCxnSpPr>
          <p:nvPr/>
        </p:nvCxnSpPr>
        <p:spPr>
          <a:xfrm>
            <a:off x="2535139" y="4059029"/>
            <a:ext cx="3560861" cy="77831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2"/>
            <a:endCxn id="7" idx="1"/>
          </p:cNvCxnSpPr>
          <p:nvPr/>
        </p:nvCxnSpPr>
        <p:spPr>
          <a:xfrm>
            <a:off x="6096000" y="4059028"/>
            <a:ext cx="0" cy="77831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2"/>
            <a:endCxn id="7" idx="1"/>
          </p:cNvCxnSpPr>
          <p:nvPr/>
        </p:nvCxnSpPr>
        <p:spPr>
          <a:xfrm flipH="1">
            <a:off x="6096000" y="4059027"/>
            <a:ext cx="3560861" cy="77831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935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Compound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statements which do more than one thing in one statement for efficiency and concurrency.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13312" y="3130730"/>
            <a:ext cx="726352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INSERT INTO fav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VALUES (1,1,1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RETURNING *;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UPDATE fav SET 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=howmuch+1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RETURNING *;</a:t>
            </a:r>
          </a:p>
        </p:txBody>
      </p:sp>
      <p:pic>
        <p:nvPicPr>
          <p:cNvPr id="5" name="Picture 4" title="Picture of StackOverflow vote up / vote down arrow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950" y="3296701"/>
            <a:ext cx="1574800" cy="16129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145912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CONFLICT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 "bump into" a constraint on purpose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31781" y="2572990"/>
            <a:ext cx="7263527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-- This will fail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INSERT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INTO fav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VALUES (1,1,1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RETURNING *;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INSERT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INTO fav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VALUES (1,1,1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ON CONFLICT (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DO UPDATE SET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fav.howmuch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RETURNING 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*;</a:t>
            </a:r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 title="Picture of StackOverflow vote up / vote down arrow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1950" y="3296701"/>
            <a:ext cx="1574800" cy="16129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18091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Multi-Statement Transactions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258539"/>
            <a:ext cx="1052403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BEGIN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FOR UPDATE OF fav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Time passes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=999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ROLLBACK;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3370440"/>
            <a:ext cx="1052403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BEGIN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FOR UPDATE OF fav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Time passes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=999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COMMIT;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SELECT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FROM fav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=1;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85257" y="5482341"/>
            <a:ext cx="4021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Play with </a:t>
            </a:r>
            <a:r>
              <a:rPr lang="en-US" smtClean="0"/>
              <a:t>this with two windows open </a:t>
            </a:r>
            <a:r>
              <a:rPr lang="en-US" smtClean="0">
                <a:sym typeface="Wingdings"/>
              </a:rPr>
              <a:t>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76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 and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implementation of transactions makes a big difference in database performance</a:t>
            </a:r>
          </a:p>
          <a:p>
            <a:pPr lvl="1"/>
            <a:r>
              <a:rPr lang="en-US" dirty="0" smtClean="0"/>
              <a:t>Lock granularity</a:t>
            </a:r>
          </a:p>
          <a:p>
            <a:pPr lvl="1"/>
            <a:r>
              <a:rPr lang="en-US" dirty="0" smtClean="0"/>
              <a:t>Lock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54584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Lock strength </a:t>
            </a:r>
            <a:r>
              <a:rPr lang="en-US" dirty="0" smtClean="0"/>
              <a:t>UPDATE, NO </a:t>
            </a:r>
            <a:r>
              <a:rPr lang="en-US" dirty="0"/>
              <a:t>KEY </a:t>
            </a:r>
            <a:r>
              <a:rPr lang="en-US" dirty="0" smtClean="0"/>
              <a:t>UPDATE</a:t>
            </a:r>
          </a:p>
          <a:p>
            <a:r>
              <a:rPr lang="en-US" dirty="0" smtClean="0"/>
              <a:t>What to do when encountering a lock (WAIT), NOWAIT, SKIP LOCKED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43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03764" y="623455"/>
            <a:ext cx="7837402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Allow multiple comments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comment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content TEXT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post(id)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endParaRPr lang="mr-IN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CREATE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TABLE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fav (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id SERIAL,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oops TEXT,  </a:t>
            </a:r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Will remove later with ALTER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post(id)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2FB41D"/>
                </a:solidFill>
                <a:latin typeface="Courier" charset="0"/>
                <a:ea typeface="Courier" charset="0"/>
                <a:cs typeface="Courier" charset="0"/>
              </a:rPr>
              <a:t>INTEGER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REFERENCES account(id)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ON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CASCADE,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created_at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updated_at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TIMESTAMPTZ </a:t>
            </a:r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NOT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DEFAULT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NOW(),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UNIQUE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),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PRIMARY KEY(id)</a:t>
            </a:r>
          </a:p>
          <a:p>
            <a:r>
              <a:rPr lang="mr-IN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2245881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Stored Procedures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0014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Stored Procedures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4079391"/>
          </a:xfrm>
        </p:spPr>
        <p:txBody>
          <a:bodyPr>
            <a:normAutofit/>
          </a:bodyPr>
          <a:lstStyle/>
          <a:p>
            <a:r>
              <a:rPr lang="en-US" dirty="0" smtClean="0"/>
              <a:t>A stored procedure is a bit of reusable code that runs inside of the database server</a:t>
            </a:r>
          </a:p>
          <a:p>
            <a:r>
              <a:rPr lang="en-US" dirty="0" smtClean="0"/>
              <a:t>Technically there are multiple language choices but just use "</a:t>
            </a:r>
            <a:r>
              <a:rPr lang="en-US" dirty="0" err="1" smtClean="0"/>
              <a:t>plpgsql</a:t>
            </a:r>
            <a:r>
              <a:rPr lang="en-US" dirty="0" smtClean="0"/>
              <a:t>"</a:t>
            </a:r>
          </a:p>
          <a:p>
            <a:r>
              <a:rPr lang="en-US" dirty="0" smtClean="0"/>
              <a:t>Generally quite non-portable</a:t>
            </a:r>
          </a:p>
          <a:p>
            <a:r>
              <a:rPr lang="en-US" dirty="0" smtClean="0"/>
              <a:t>Usually the goal is to to have fewer SQL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0187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Stored Procedures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4079391"/>
          </a:xfrm>
        </p:spPr>
        <p:txBody>
          <a:bodyPr>
            <a:normAutofit/>
          </a:bodyPr>
          <a:lstStyle/>
          <a:p>
            <a:r>
              <a:rPr lang="en-US" dirty="0" smtClean="0"/>
              <a:t>You should have a strong reason to use a stored procedure</a:t>
            </a:r>
          </a:p>
          <a:p>
            <a:pPr lvl="1"/>
            <a:r>
              <a:rPr lang="en-US" dirty="0" smtClean="0"/>
              <a:t>Major performance problem</a:t>
            </a:r>
          </a:p>
          <a:p>
            <a:pPr lvl="1"/>
            <a:r>
              <a:rPr lang="en-US" dirty="0" smtClean="0"/>
              <a:t>Harder to test / modify</a:t>
            </a:r>
          </a:p>
          <a:p>
            <a:pPr lvl="1"/>
            <a:r>
              <a:rPr lang="en-US" dirty="0" smtClean="0"/>
              <a:t>No database portability</a:t>
            </a:r>
          </a:p>
          <a:p>
            <a:pPr lvl="1"/>
            <a:r>
              <a:rPr lang="en-US" dirty="0" smtClean="0"/>
              <a:t>Some rule that *must* be enforced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549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24811" y="1179499"/>
            <a:ext cx="873187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TABLE fav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id SERIAL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post(id)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account(id)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created_at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u="sng" dirty="0" smtClean="0">
                <a:latin typeface="Courier New" charset="0"/>
                <a:ea typeface="Courier New" charset="0"/>
                <a:cs typeface="Courier New" charset="0"/>
              </a:rPr>
              <a:t>TIMESTAMPTZ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NOT NULL DEFAULT NOW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updated_at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TIMESTAMPTZ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NOT NULL DEFAULT NOW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UNIQUE(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PRIMARY KEY(id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24811" y="4048479"/>
            <a:ext cx="707757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fav SET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=howmuch+1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1;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UPDATE fav SET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=howmuch+1,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updated_at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=NOW()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1291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 trigger for </a:t>
            </a:r>
            <a:r>
              <a:rPr lang="en-US" dirty="0" err="1" smtClean="0"/>
              <a:t>updated_at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10599" y="1350949"/>
            <a:ext cx="707757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OR REPLACE FUNCTION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trigger_set_timestamp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RETURNS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TRIGGER AS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$$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BEGIN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NEW.updated_at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NOW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RETURN NEW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END;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$$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LANGUAGE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plpgsql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10599" y="3580207"/>
            <a:ext cx="59747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TRIGGER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set_timestamp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BEFORE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UPDATE ON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fav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EACH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ROW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EXECUTE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PROCEDURE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trigger_set_timestamp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10599" y="5221356"/>
            <a:ext cx="55611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UPDATE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fav SET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=howmuch+1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WHERE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 AND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1;</a:t>
            </a:r>
          </a:p>
          <a:p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0134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br>
              <a:rPr lang="en-US" dirty="0" smtClean="0"/>
            </a:br>
            <a:r>
              <a:rPr lang="en-US" dirty="0" smtClean="0"/>
              <a:t>Reading and Parsing 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232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CSV -&gt; Normalized Database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85709" y="1496291"/>
            <a:ext cx="433965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*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xy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x 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y_id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----+-----+------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1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Zap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  2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2 | Zip |    2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3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One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  1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4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Two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    1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de-DE" sz="2000" dirty="0">
                <a:latin typeface="Courier" charset="0"/>
                <a:ea typeface="Courier" charset="0"/>
                <a:cs typeface="Courier" charset="0"/>
              </a:rPr>
            </a:br>
            <a:endParaRPr lang="de-DE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discuss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=&gt;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select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*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id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 | </a:t>
            </a:r>
            <a:r>
              <a:rPr lang="de-DE" sz="2000" dirty="0" err="1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----+---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1 | B</a:t>
            </a:r>
          </a:p>
          <a:p>
            <a:r>
              <a:rPr lang="de-DE" sz="2000" dirty="0">
                <a:latin typeface="Courier" charset="0"/>
                <a:ea typeface="Courier" charset="0"/>
                <a:cs typeface="Courier" charset="0"/>
              </a:rPr>
              <a:t>  2 | </a:t>
            </a:r>
            <a:r>
              <a:rPr lang="de-DE" sz="2000" dirty="0" smtClean="0">
                <a:latin typeface="Courier" charset="0"/>
                <a:ea typeface="Courier" charset="0"/>
                <a:cs typeface="Courier" charset="0"/>
              </a:rPr>
              <a:t>A</a:t>
            </a:r>
            <a:endParaRPr lang="de-DE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0003" y="2244436"/>
            <a:ext cx="310854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03-Techniques.csv :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</a:t>
            </a: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Zap,A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Zip,A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One,B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Two,B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4433455" y="3020291"/>
            <a:ext cx="1967345" cy="1052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1106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0834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4389" y="1485900"/>
            <a:ext cx="1054968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[ ALL | DISTINCT [ ON ( expression [, ...] ) 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* | expression [ [ AS ]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output_name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] [, ...]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from_item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[, ...]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WHERE condition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GROUP BY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grouping_element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[, ...]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HAVING condition [, ...]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ORDER BY expression [ ASC | DESC | USING operator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LIMIT { count | ALL } ] [ OFFSET start [ ROW | ROWS ] ]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FOR { UPDATE | NO KEY UPDATE | SHARE | KEY SHARE } </a:t>
            </a:r>
            <a:endParaRPr lang="en-US" sz="2200" b="1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200" b="1" dirty="0" smtClean="0">
                <a:latin typeface="Courier" charset="0"/>
                <a:ea typeface="Courier" charset="0"/>
                <a:cs typeface="Courier" charset="0"/>
              </a:rPr>
              <a:t>  [ 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OF </a:t>
            </a:r>
            <a:r>
              <a:rPr lang="en-US" sz="2200" b="1" dirty="0" err="1">
                <a:latin typeface="Courier" charset="0"/>
                <a:ea typeface="Courier" charset="0"/>
                <a:cs typeface="Courier" charset="0"/>
              </a:rPr>
              <a:t>table_name</a:t>
            </a:r>
            <a:r>
              <a:rPr lang="en-US" sz="2200" b="1" dirty="0">
                <a:latin typeface="Courier" charset="0"/>
                <a:ea typeface="Courier" charset="0"/>
                <a:cs typeface="Courier" charset="0"/>
              </a:rPr>
              <a:t> [, ...] ] [ NOWAIT | SKIP LOCKED ] [...] ]</a:t>
            </a:r>
          </a:p>
        </p:txBody>
      </p:sp>
      <p:sp>
        <p:nvSpPr>
          <p:cNvPr id="5" name="Rectangle 4"/>
          <p:cNvSpPr/>
          <p:nvPr/>
        </p:nvSpPr>
        <p:spPr>
          <a:xfrm>
            <a:off x="2945675" y="530780"/>
            <a:ext cx="51004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www.postgresql.org</a:t>
            </a:r>
            <a:r>
              <a:rPr lang="en-US" dirty="0"/>
              <a:t>/docs/11/</a:t>
            </a:r>
            <a:r>
              <a:rPr lang="en-US" dirty="0" err="1"/>
              <a:t>sql-select.html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921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Severance,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can adjust our schema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you make a mistake or your application evolves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52575" y="2677930"/>
            <a:ext cx="873187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CREATE TABLE fav (  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id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SERIAL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oops TEXT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post(id)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INTEGER REFERENCES account(id) ON DELETE CASCADE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UNIQUE(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post_id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account_id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),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PRIMARY KEY(id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ALTER TABLE fav DROP COLUMN oops;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343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Add, Drop , Alter columns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192696"/>
            <a:ext cx="10515600" cy="2322029"/>
          </a:xfrm>
        </p:spPr>
        <p:txBody>
          <a:bodyPr>
            <a:normAutofit/>
          </a:bodyPr>
          <a:lstStyle/>
          <a:p>
            <a:r>
              <a:rPr lang="en-US" dirty="0" smtClean="0"/>
              <a:t>Can also alter indexes, uniqueness constraints, foreign keys</a:t>
            </a:r>
          </a:p>
          <a:p>
            <a:r>
              <a:rPr lang="en-US" dirty="0" smtClean="0"/>
              <a:t>Can run </a:t>
            </a:r>
            <a:r>
              <a:rPr lang="en-US" dirty="0"/>
              <a:t>on a live </a:t>
            </a:r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10348" y="3711567"/>
            <a:ext cx="757130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ALTER 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TABLE fav DROP COLUMN oops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ALTER TABLE post ALTER COLUMN content TYPE TEXT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ALTER TABLE fav ADD COLUMN </a:t>
            </a:r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howmuch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 INTEGER;</a:t>
            </a:r>
            <a:endParaRPr lang="is-I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8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commands from a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42766" y="3277068"/>
            <a:ext cx="462819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\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03-Techniques-load.sql 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DELETE 4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ALTER SEQUENCE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INSERT 0 3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INSERT 0 3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INSERT 0 5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discuss=&gt; 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8200" y="1288473"/>
            <a:ext cx="697338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https://</a:t>
            </a:r>
            <a:r>
              <a:rPr lang="en-US" sz="1600" b="1" dirty="0" smtClean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www.pg4e.com/lectures/03-Techniques-Load.sql</a:t>
            </a:r>
          </a:p>
          <a:p>
            <a:endParaRPr lang="en-US" sz="1600" b="1" dirty="0">
              <a:solidFill>
                <a:srgbClr val="400BD9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-- </a:t>
            </a:r>
            <a:r>
              <a:rPr lang="en-US" sz="1600" b="1" dirty="0">
                <a:solidFill>
                  <a:srgbClr val="400BD9"/>
                </a:solidFill>
                <a:latin typeface="Courier" charset="0"/>
                <a:ea typeface="Courier" charset="0"/>
                <a:cs typeface="Courier" charset="0"/>
              </a:rPr>
              <a:t>Start fresh - Cascade deletes it all</a:t>
            </a:r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DELETE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FROM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account;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account_id_seq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post_id_seq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comment_id_seq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r>
              <a:rPr lang="en-US" sz="1600" b="1" dirty="0">
                <a:solidFill>
                  <a:srgbClr val="C1651C"/>
                </a:solidFill>
                <a:latin typeface="Courier" charset="0"/>
                <a:ea typeface="Courier" charset="0"/>
                <a:cs typeface="Courier" charset="0"/>
              </a:rPr>
              <a:t>ALTER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SEQUENCE </a:t>
            </a:r>
            <a:r>
              <a:rPr lang="en-US" sz="1600" b="1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fav_id_seq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RESTART </a:t>
            </a:r>
            <a:r>
              <a:rPr lang="en-US" sz="1600" b="1" dirty="0">
                <a:solidFill>
                  <a:srgbClr val="C814C9"/>
                </a:solidFill>
                <a:latin typeface="Courier" charset="0"/>
                <a:ea typeface="Courier" charset="0"/>
                <a:cs typeface="Courier" charset="0"/>
              </a:rPr>
              <a:t>WITH</a:t>
            </a:r>
            <a:r>
              <a:rPr lang="en-US" sz="1600" b="1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600" b="1" dirty="0">
                <a:solidFill>
                  <a:srgbClr val="B42419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endParaRPr lang="en-US" sz="1600" b="1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...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8825345" y="2202873"/>
            <a:ext cx="872837" cy="1074195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427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92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Date Types (Review)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DATE - 'YYYY-MM-DD'</a:t>
            </a:r>
          </a:p>
          <a:p>
            <a:r>
              <a:rPr lang="en-US" dirty="0"/>
              <a:t> TIME - 'HH:MM:SS</a:t>
            </a:r>
            <a:r>
              <a:rPr lang="en-US" dirty="0" smtClean="0"/>
              <a:t>'</a:t>
            </a:r>
            <a:endParaRPr lang="en-US" dirty="0"/>
          </a:p>
          <a:p>
            <a:r>
              <a:rPr lang="en-US" dirty="0" smtClean="0"/>
              <a:t>TIMESTAMP </a:t>
            </a:r>
            <a:r>
              <a:rPr lang="en-US" dirty="0"/>
              <a:t>- 'YYYY-MM-DD HH:MM:SS' </a:t>
            </a:r>
            <a:br>
              <a:rPr lang="en-US" dirty="0"/>
            </a:br>
            <a:r>
              <a:rPr lang="en-US" dirty="0"/>
              <a:t>(4713 BC, 294276 AD</a:t>
            </a:r>
            <a:r>
              <a:rPr lang="en-US" dirty="0" smtClean="0"/>
              <a:t>)</a:t>
            </a:r>
          </a:p>
          <a:p>
            <a:r>
              <a:rPr lang="en-US" dirty="0"/>
              <a:t> </a:t>
            </a:r>
            <a:r>
              <a:rPr lang="en-US" dirty="0" smtClean="0"/>
              <a:t>TIMESTAMPTZ </a:t>
            </a:r>
            <a:r>
              <a:rPr lang="mr-IN" dirty="0" smtClean="0"/>
              <a:t>–</a:t>
            </a:r>
            <a:r>
              <a:rPr lang="en-US" dirty="0" smtClean="0"/>
              <a:t> "TIMESTAMP WITH TIME ZONE"</a:t>
            </a:r>
            <a:endParaRPr lang="en-US" dirty="0"/>
          </a:p>
          <a:p>
            <a:r>
              <a:rPr lang="en-US" dirty="0" smtClean="0"/>
              <a:t>Built-in </a:t>
            </a:r>
            <a:r>
              <a:rPr lang="en-US" dirty="0"/>
              <a:t>PostgreSQL function NOW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031489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3598</TotalTime>
  <Words>2641</Words>
  <Application>Microsoft Macintosh PowerPoint</Application>
  <PresentationFormat>Widescreen</PresentationFormat>
  <Paragraphs>512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9" baseType="lpstr">
      <vt:lpstr>Arial</vt:lpstr>
      <vt:lpstr>Arial Black</vt:lpstr>
      <vt:lpstr>Calibri</vt:lpstr>
      <vt:lpstr>Courier</vt:lpstr>
      <vt:lpstr>Courier New</vt:lpstr>
      <vt:lpstr>Mangal</vt:lpstr>
      <vt:lpstr>Verdana</vt:lpstr>
      <vt:lpstr>Verdana Regular</vt:lpstr>
      <vt:lpstr>Wingdings</vt:lpstr>
      <vt:lpstr>verdana-degrees1</vt:lpstr>
      <vt:lpstr>Tools and Techniques  Charles Severance www.pg4e.com/lectures/03-Techniques.sql</vt:lpstr>
      <vt:lpstr>After CREATE TABLE</vt:lpstr>
      <vt:lpstr>PowerPoint Presentation</vt:lpstr>
      <vt:lpstr>PowerPoint Presentation</vt:lpstr>
      <vt:lpstr>We can adjust our schema</vt:lpstr>
      <vt:lpstr>Add, Drop , Alter columns</vt:lpstr>
      <vt:lpstr>Reading commands from a file</vt:lpstr>
      <vt:lpstr>Dates</vt:lpstr>
      <vt:lpstr>Date Types (Review)</vt:lpstr>
      <vt:lpstr>Setting default values</vt:lpstr>
      <vt:lpstr>TIMESTAMPTZ – Best Practice</vt:lpstr>
      <vt:lpstr>PostgreSQL time zones</vt:lpstr>
      <vt:lpstr>Casting to different types</vt:lpstr>
      <vt:lpstr>Intervals</vt:lpstr>
      <vt:lpstr>Using date_trunc()</vt:lpstr>
      <vt:lpstr>Performance: Table Scans</vt:lpstr>
      <vt:lpstr>DISTINCT / GROUP BY</vt:lpstr>
      <vt:lpstr>Reducing the result set</vt:lpstr>
      <vt:lpstr>Reducing a result set</vt:lpstr>
      <vt:lpstr>Racing Data</vt:lpstr>
      <vt:lpstr>PowerPoint Presentation</vt:lpstr>
      <vt:lpstr>PowerPoint Presentation</vt:lpstr>
      <vt:lpstr>Lets play with time zones</vt:lpstr>
      <vt:lpstr>Aggregate / GROUP BY</vt:lpstr>
      <vt:lpstr>HAVING clause</vt:lpstr>
      <vt:lpstr>Sub-Queries</vt:lpstr>
      <vt:lpstr>A query within an query</vt:lpstr>
      <vt:lpstr>Sub Query</vt:lpstr>
      <vt:lpstr>HAVING clause</vt:lpstr>
      <vt:lpstr>Using a Sub-Query</vt:lpstr>
      <vt:lpstr>Concurrency</vt:lpstr>
      <vt:lpstr>Concurrency</vt:lpstr>
      <vt:lpstr>Transactions and Atomicity</vt:lpstr>
      <vt:lpstr>Single SQL Statements are Atomic</vt:lpstr>
      <vt:lpstr>Compound Statements</vt:lpstr>
      <vt:lpstr>ON CONFLICT</vt:lpstr>
      <vt:lpstr>Multi-Statement Transactions</vt:lpstr>
      <vt:lpstr>Transactions and Performance</vt:lpstr>
      <vt:lpstr>Transaction Topics</vt:lpstr>
      <vt:lpstr>Stored Procedures</vt:lpstr>
      <vt:lpstr>Stored Procedures </vt:lpstr>
      <vt:lpstr>Stored Procedures </vt:lpstr>
      <vt:lpstr>Recall</vt:lpstr>
      <vt:lpstr>Using a trigger for updated_at</vt:lpstr>
      <vt:lpstr>DEMO Reading and Parsing Files</vt:lpstr>
      <vt:lpstr>CSV -&gt; Normalized Database</vt:lpstr>
      <vt:lpstr>Summary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78</cp:revision>
  <dcterms:created xsi:type="dcterms:W3CDTF">2019-03-20T19:59:17Z</dcterms:created>
  <dcterms:modified xsi:type="dcterms:W3CDTF">2019-11-05T03:14:54Z</dcterms:modified>
</cp:coreProperties>
</file>

<file path=docProps/thumbnail.jpeg>
</file>